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49" r:id="rId2"/>
    <p:sldMasterId id="2147483650" r:id="rId3"/>
    <p:sldMasterId id="2147483684" r:id="rId4"/>
  </p:sldMasterIdLst>
  <p:notesMasterIdLst>
    <p:notesMasterId r:id="rId15"/>
  </p:notesMasterIdLst>
  <p:sldIdLst>
    <p:sldId id="256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70" r:id="rId13"/>
    <p:sldId id="268" r:id="rId14"/>
  </p:sldIdLst>
  <p:sldSz cx="9144000" cy="6858000" type="screen4x3"/>
  <p:notesSz cx="6858000" cy="9144000"/>
  <p:embeddedFontLst>
    <p:embeddedFont>
      <p:font typeface="Eras Bold ITC" panose="020B0907030504020204" pitchFamily="34" charset="0"/>
      <p:regular r:id="rId16"/>
    </p:embeddedFont>
    <p:embeddedFont>
      <p:font typeface="Berlin Sans FB Demi" panose="020E0802020502020306" pitchFamily="34" charset="0"/>
      <p:bold r:id="rId17"/>
    </p:embeddedFont>
    <p:embeddedFont>
      <p:font typeface="ＭＳ Ｐゴシック" panose="020B0600070205080204" pitchFamily="34" charset="-128"/>
      <p:regular r:id="rId18"/>
    </p:embeddedFont>
    <p:embeddedFont>
      <p:font typeface="Candara" panose="020E0502030303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FFF99"/>
    <a:srgbClr val="000099"/>
    <a:srgbClr val="990000"/>
    <a:srgbClr val="663300"/>
    <a:srgbClr val="CC6600"/>
    <a:srgbClr val="0066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17" autoAdjust="0"/>
  </p:normalViewPr>
  <p:slideViewPr>
    <p:cSldViewPr>
      <p:cViewPr varScale="1">
        <p:scale>
          <a:sx n="55" d="100"/>
          <a:sy n="55" d="100"/>
        </p:scale>
        <p:origin x="-17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14A1E-7699-4E1C-A7A4-B18E57B2C8F1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8802A-5F9A-4854-85DF-AE2AD06B2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1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B41A3-2171-42A9-B654-B19BA43BC4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3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B41A3-2171-42A9-B654-B19BA43BC4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4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802A-5F9A-4854-85DF-AE2AD06B2E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802A-5F9A-4854-85DF-AE2AD06B2E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9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B41A3-2171-42A9-B654-B19BA43BC4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8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802A-5F9A-4854-85DF-AE2AD06B2EB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99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B41A3-2171-42A9-B654-B19BA43BC4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1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DB346-B608-42FB-B205-21A16DB82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1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133599"/>
            <a:ext cx="5486400" cy="2593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7E21B-EED8-4421-A616-93D66FD6D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46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C9797-8DC2-48B1-91E2-EF598A01B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18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0"/>
            <a:ext cx="2057400" cy="4068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6019800" cy="4068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E9DCC-8C97-4128-8E27-090C1A36D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22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130425"/>
            <a:ext cx="5638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5638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5E21C-98D9-4ACA-A12A-1296579A1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70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32EC1-A688-4180-BCC7-4B8F0BD73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82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47925"/>
            <a:ext cx="5943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947738"/>
            <a:ext cx="59436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CF39-8FF6-4402-B808-52612C1F6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202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AC1F4-BD78-4582-B306-9C6107F33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738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5830A-F0F3-46F9-9388-ECD946C31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511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BEB7-92C8-4ACD-92BC-708017A38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23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054E7-A5C9-4EA4-A2FB-939BB2115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39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80E1E-A6CE-488D-8BA5-B5539D6AC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262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82C22-522F-4A44-A4A5-FE2FCB50C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798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AF61C-82E8-407A-8628-25A2B7119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244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ACF7B-EB56-4EB3-A20B-761AA2978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554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AB9C2-8201-4AF6-825A-D455DF379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99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26908-4143-4F3C-BE41-4629FE2681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92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D2970-A347-4292-B193-D8B2FF39C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68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EF5DC-DDBE-49B0-8219-69B5D5F9AD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19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2EAB8-BDC3-480F-AC49-411026AC99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5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E0692-43E9-44A5-BEB7-74F123E8AE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65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E3EA5-8D6B-49B8-A8D0-A3C2BF8E57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0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F3824-3A93-43BA-8C3D-6856D98DB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63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E9881-B3AB-4C30-B1EC-2FD69C5245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3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D694A-2DCB-4123-B093-E65AD0ABF8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79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2C482-7389-41AC-920D-F3A9B650E0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06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9E6D7-5DC8-4F06-AA99-23F6CBA61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96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BEB0A-7D9B-4C94-BA6B-ECC013F47B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8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D2162-7DFF-496A-88EB-06AA400D0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78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BC259-806B-4D94-A180-BB57EF102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8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799"/>
            <a:ext cx="4041775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6DAEA-444F-4EDC-932F-C409FC6B8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0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32D33-BA3B-45F8-9FC4-80F905522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37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896DB-52FE-42E9-9D2B-4A5A6544A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19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9800"/>
            <a:ext cx="5111750" cy="3916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610F5-C969-47CC-B43F-84EDD2CA3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90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DA40D-23E8-440D-959C-C4056973DDD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its a brand ne w year is it the same old you_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its a brand ne w year is it the same old you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69D553-2C1E-434D-9630-2D8F9E84C4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its a brand ne w year is it the same old you_cb copy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1800" y="1600201"/>
            <a:ext cx="571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D929AC-D547-439D-A263-1A7B399FC7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cap="none" spc="50">
          <a:ln w="12700" cmpd="sng">
            <a:solidFill>
              <a:schemeClr val="accent6">
                <a:satMod val="120000"/>
                <a:shade val="8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>
            <a:glow rad="53100">
              <a:schemeClr val="accent6">
                <a:satMod val="180000"/>
                <a:alpha val="30000"/>
              </a:schemeClr>
            </a:glow>
          </a:effectLst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A763B4-779C-4A6B-8BAE-07B59808DC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3319" name="Picture 9" descr="its a brand ne w year is it the same old you_c_n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60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 New Year</a:t>
            </a:r>
            <a:r>
              <a:rPr lang="en-US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66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66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For A New You?</a:t>
            </a:r>
            <a:endParaRPr lang="en-US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828800"/>
            <a:ext cx="5715000" cy="4876800"/>
          </a:xfrm>
          <a:solidFill>
            <a:srgbClr val="000099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New Year </a:t>
            </a:r>
            <a:r>
              <a:rPr lang="en-US" sz="2800" dirty="0" smtClean="0"/>
              <a:t>to hear the </a:t>
            </a:r>
            <a:r>
              <a:rPr lang="en-US" sz="2800" i="1" dirty="0" smtClean="0"/>
              <a:t>part 2’s, 3’s</a:t>
            </a:r>
            <a:r>
              <a:rPr lang="en-US" sz="2800" dirty="0" smtClean="0"/>
              <a:t>, etc.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New Year </a:t>
            </a:r>
            <a:r>
              <a:rPr lang="en-US" sz="2800" dirty="0" smtClean="0"/>
              <a:t>to respond to the Lord’s invitation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New Year </a:t>
            </a:r>
            <a:r>
              <a:rPr lang="en-US" sz="2800" dirty="0" smtClean="0"/>
              <a:t>to set the right example to your friends, brethren, and family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New Year </a:t>
            </a:r>
            <a:r>
              <a:rPr lang="en-US" sz="2800" dirty="0" smtClean="0"/>
              <a:t>to pursue and promote righteousness and holiness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14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639762"/>
          </a:xfrm>
        </p:spPr>
        <p:txBody>
          <a:bodyPr/>
          <a:lstStyle/>
          <a:p>
            <a:pPr algn="ctr"/>
            <a:r>
              <a:rPr lang="en-US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John Mark</a:t>
            </a:r>
            <a:endParaRPr lang="en-US" sz="3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99"/>
                </a:solidFill>
                <a:latin typeface="Candara" panose="020E0502030303020204" pitchFamily="34" charset="0"/>
              </a:rPr>
              <a:t>U</a:t>
            </a:r>
            <a:r>
              <a:rPr lang="en-US" sz="2800" dirty="0" smtClean="0">
                <a:solidFill>
                  <a:srgbClr val="FFFF99"/>
                </a:solidFill>
                <a:latin typeface="Candara" panose="020E0502030303020204" pitchFamily="34" charset="0"/>
              </a:rPr>
              <a:t>sed his time to overcome personal challenges and become more useful to the ministry </a:t>
            </a:r>
            <a:br>
              <a:rPr lang="en-US" sz="2800" dirty="0" smtClean="0">
                <a:solidFill>
                  <a:srgbClr val="FFFF99"/>
                </a:solidFill>
                <a:latin typeface="Candara" panose="020E0502030303020204" pitchFamily="34" charset="0"/>
              </a:rPr>
            </a:br>
            <a:r>
              <a:rPr lang="en-US" dirty="0" smtClean="0">
                <a:solidFill>
                  <a:srgbClr val="FFFF99"/>
                </a:solidFill>
                <a:latin typeface="Candara" panose="020E0502030303020204" pitchFamily="34" charset="0"/>
              </a:rPr>
              <a:t>(Acts 12:12, 25; 13:4, 5; 15:37-40; 2 Tim. 4:11)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3600"/>
            <a:ext cx="4041775" cy="639762"/>
          </a:xfrm>
        </p:spPr>
        <p:txBody>
          <a:bodyPr/>
          <a:lstStyle/>
          <a:p>
            <a:pPr algn="ctr"/>
            <a:r>
              <a:rPr lang="en-US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Demas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99"/>
                </a:solidFill>
                <a:latin typeface="Candara" panose="020E0502030303020204" pitchFamily="34" charset="0"/>
              </a:rPr>
              <a:t>U</a:t>
            </a:r>
            <a:r>
              <a:rPr lang="en-US" sz="2800" dirty="0" smtClean="0">
                <a:solidFill>
                  <a:srgbClr val="FFFF99"/>
                </a:solidFill>
                <a:latin typeface="Candara" panose="020E0502030303020204" pitchFamily="34" charset="0"/>
              </a:rPr>
              <a:t>sed </a:t>
            </a:r>
            <a:r>
              <a:rPr lang="en-US" sz="2800" dirty="0">
                <a:solidFill>
                  <a:srgbClr val="FFFF99"/>
                </a:solidFill>
                <a:latin typeface="Candara" panose="020E0502030303020204" pitchFamily="34" charset="0"/>
              </a:rPr>
              <a:t>his time to grow numb and unfit for the </a:t>
            </a:r>
            <a:r>
              <a:rPr lang="en-US" sz="2800" dirty="0" smtClean="0">
                <a:solidFill>
                  <a:srgbClr val="FFFF99"/>
                </a:solidFill>
                <a:latin typeface="Candara" panose="020E0502030303020204" pitchFamily="34" charset="0"/>
              </a:rPr>
              <a:t>ministry</a:t>
            </a:r>
            <a:br>
              <a:rPr lang="en-US" sz="2800" dirty="0" smtClean="0">
                <a:solidFill>
                  <a:srgbClr val="FFFF99"/>
                </a:solidFill>
                <a:latin typeface="Candara" panose="020E0502030303020204" pitchFamily="34" charset="0"/>
              </a:rPr>
            </a:br>
            <a:r>
              <a:rPr lang="en-US" dirty="0" smtClean="0">
                <a:solidFill>
                  <a:srgbClr val="FFFF99"/>
                </a:solidFill>
                <a:latin typeface="Candara" panose="020E0502030303020204" pitchFamily="34" charset="0"/>
              </a:rPr>
              <a:t>(Col</a:t>
            </a:r>
            <a:r>
              <a:rPr lang="en-US" dirty="0">
                <a:solidFill>
                  <a:srgbClr val="FFFF99"/>
                </a:solidFill>
                <a:latin typeface="Candara" panose="020E0502030303020204" pitchFamily="34" charset="0"/>
              </a:rPr>
              <a:t>. 4:14; </a:t>
            </a:r>
            <a:r>
              <a:rPr lang="en-US" dirty="0" err="1">
                <a:solidFill>
                  <a:srgbClr val="FFFF99"/>
                </a:solidFill>
                <a:latin typeface="Candara" panose="020E0502030303020204" pitchFamily="34" charset="0"/>
              </a:rPr>
              <a:t>Phm</a:t>
            </a:r>
            <a:r>
              <a:rPr lang="en-US" dirty="0">
                <a:solidFill>
                  <a:srgbClr val="FFFF99"/>
                </a:solidFill>
                <a:latin typeface="Candara" panose="020E0502030303020204" pitchFamily="34" charset="0"/>
              </a:rPr>
              <a:t>. 1:24; 2 Tim. 4:10)</a:t>
            </a:r>
          </a:p>
          <a:p>
            <a:endParaRPr lang="en-US" sz="2800" dirty="0">
              <a:solidFill>
                <a:srgbClr val="FFFF99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3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/>
              <a:t>Psalm 90:12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752600"/>
            <a:ext cx="5791200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dobe Gothic Std B" pitchFamily="34" charset="-128"/>
              </a:rPr>
              <a:t>“So teach us to number our days, That we may gain a heart of wisdom.”</a:t>
            </a:r>
          </a:p>
        </p:txBody>
      </p:sp>
    </p:spTree>
    <p:extLst>
      <p:ext uri="{BB962C8B-B14F-4D97-AF65-F5344CB8AC3E}">
        <p14:creationId xmlns:p14="http://schemas.microsoft.com/office/powerpoint/2010/main" val="420589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1066799"/>
            <a:ext cx="5867400" cy="3429001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cap="none" dirty="0" smtClean="0"/>
              <a:t>The </a:t>
            </a:r>
            <a:br>
              <a:rPr lang="en-US" cap="none" dirty="0" smtClean="0"/>
            </a:br>
            <a:r>
              <a:rPr lang="en-US" sz="4400" dirty="0" smtClean="0">
                <a:latin typeface="Eras Bold ITC" panose="020B0907030504020204" pitchFamily="34" charset="0"/>
              </a:rPr>
              <a:t>“Old man” </a:t>
            </a:r>
            <a:br>
              <a:rPr lang="en-US" sz="4400" dirty="0" smtClean="0">
                <a:latin typeface="Eras Bold ITC" panose="020B0907030504020204" pitchFamily="34" charset="0"/>
              </a:rPr>
            </a:br>
            <a:r>
              <a:rPr lang="en-US" cap="none" dirty="0" smtClean="0"/>
              <a:t>in this</a:t>
            </a:r>
            <a:br>
              <a:rPr lang="en-US" cap="none" dirty="0" smtClean="0"/>
            </a:br>
            <a:r>
              <a:rPr lang="en-US" sz="4800" dirty="0" smtClean="0">
                <a:latin typeface="Eras Bold ITC" panose="020B0907030504020204" pitchFamily="34" charset="0"/>
              </a:rPr>
              <a:t>New Year?</a:t>
            </a:r>
            <a:endParaRPr lang="en-US" sz="48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027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/>
          <a:lstStyle/>
          <a:p>
            <a:r>
              <a:rPr lang="en-US" sz="3600" dirty="0" smtClean="0"/>
              <a:t>New Man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849562"/>
            <a:ext cx="4040188" cy="3001962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earning Christ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Living according to truth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Mind renewal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Righteousness &amp; holiness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Tenderhearted and forgiving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39762"/>
          </a:xfrm>
        </p:spPr>
        <p:txBody>
          <a:bodyPr/>
          <a:lstStyle/>
          <a:p>
            <a:r>
              <a:rPr lang="en-US" sz="3600" dirty="0" smtClean="0"/>
              <a:t>Old Man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849562"/>
            <a:ext cx="4041775" cy="30019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</a:t>
            </a:r>
            <a:r>
              <a:rPr lang="en-US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iving place to the devil</a:t>
            </a:r>
          </a:p>
          <a:p>
            <a:r>
              <a:rPr lang="en-US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Propagating lies</a:t>
            </a:r>
          </a:p>
          <a:p>
            <a:r>
              <a:rPr lang="en-US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Grows corrupt</a:t>
            </a:r>
          </a:p>
          <a:p>
            <a:r>
              <a:rPr lang="en-US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Deceitful lusts</a:t>
            </a:r>
          </a:p>
          <a:p>
            <a:r>
              <a:rPr lang="en-US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Prolonged wrath, evil speaking</a:t>
            </a:r>
            <a:endParaRPr lang="en-US" dirty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 b="26079"/>
          <a:stretch/>
        </p:blipFill>
        <p:spPr bwMode="auto">
          <a:xfrm>
            <a:off x="0" y="5747657"/>
            <a:ext cx="9144000" cy="1110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32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781800" cy="6172200"/>
          </a:xfrm>
        </p:spPr>
        <p:txBody>
          <a:bodyPr>
            <a:prstTxWarp prst="textPlain">
              <a:avLst/>
            </a:prstTxWarp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/>
                </a:solidFill>
                <a:latin typeface="Eras Bold ITC" panose="020B0907030504020204" pitchFamily="34" charset="0"/>
              </a:rPr>
              <a:t>How To Live As The </a:t>
            </a:r>
            <a:r>
              <a:rPr lang="en-US" sz="600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New Man</a:t>
            </a:r>
            <a:r>
              <a:rPr lang="en-US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/>
            </a:r>
            <a:br>
              <a:rPr lang="en-US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Eras Bold ITC" panose="020B0907030504020204" pitchFamily="34" charset="0"/>
              </a:rPr>
            </a:br>
            <a:r>
              <a:rPr lang="en-US" spc="60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/>
                </a:solidFill>
                <a:latin typeface="Eras Bold ITC" panose="020B0907030504020204" pitchFamily="34" charset="0"/>
              </a:rPr>
              <a:t>This</a:t>
            </a:r>
            <a:r>
              <a:rPr lang="en-US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/>
                </a:solidFill>
                <a:latin typeface="Eras Bold ITC" panose="020B0907030504020204" pitchFamily="34" charset="0"/>
              </a:rPr>
              <a:t/>
            </a:r>
            <a:br>
              <a:rPr lang="en-US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C6600"/>
                </a:solidFill>
                <a:latin typeface="Eras Bold ITC" panose="020B0907030504020204" pitchFamily="34" charset="0"/>
              </a:rPr>
            </a:br>
            <a:r>
              <a:rPr lang="en-US" sz="480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New Year!</a:t>
            </a:r>
            <a:endParaRPr lang="en-US" sz="48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5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86361" y="76200"/>
            <a:ext cx="2766439" cy="1190747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>
                <a:solidFill>
                  <a:schemeClr val="bg1"/>
                </a:solidFill>
                <a:latin typeface="Candara" panose="020E0502030303020204" pitchFamily="34" charset="0"/>
              </a:rPr>
              <a:t>Urgently Pursue God’s Pardon</a:t>
            </a:r>
            <a:endParaRPr lang="en-US" sz="2800" kern="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000" kern="0" dirty="0" smtClean="0">
                <a:solidFill>
                  <a:schemeClr val="bg1"/>
                </a:solidFill>
              </a:rPr>
              <a:t>Receive the chastening of the Lord </a:t>
            </a:r>
            <a:br>
              <a:rPr lang="en-US" sz="3000" kern="0" dirty="0" smtClean="0">
                <a:solidFill>
                  <a:schemeClr val="bg1"/>
                </a:solidFill>
              </a:rPr>
            </a:br>
            <a:r>
              <a:rPr lang="en-US" sz="3000" kern="0" dirty="0" smtClean="0">
                <a:solidFill>
                  <a:schemeClr val="bg1"/>
                </a:solidFill>
              </a:rPr>
              <a:t>(Ps. 90:3)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000" b="1" kern="0" dirty="0" smtClean="0">
                <a:solidFill>
                  <a:schemeClr val="bg1"/>
                </a:solidFill>
              </a:rPr>
              <a:t>“FEAR” </a:t>
            </a:r>
            <a:r>
              <a:rPr lang="en-US" sz="3000" kern="0" dirty="0" smtClean="0">
                <a:solidFill>
                  <a:schemeClr val="bg1"/>
                </a:solidFill>
              </a:rPr>
              <a:t>the wrath of God (Ps. 90:7, 11)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000" kern="0" dirty="0" smtClean="0">
                <a:solidFill>
                  <a:schemeClr val="bg1"/>
                </a:solidFill>
              </a:rPr>
              <a:t>Take up the plan of pardon (Ps. 90:13, 14)</a:t>
            </a:r>
          </a:p>
          <a:p>
            <a:pPr marL="571500" lvl="2" algn="l"/>
            <a:r>
              <a:rPr lang="en-US" sz="2600" kern="0" dirty="0" smtClean="0">
                <a:solidFill>
                  <a:schemeClr val="bg1"/>
                </a:solidFill>
              </a:rPr>
              <a:t>“Return, O LORD! How long? And have compassion on Your servants. Oh, satisfy us early with Your mercy, That we may rejoice and be glad all our days!”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4414" y="6016857"/>
            <a:ext cx="8202386" cy="531608"/>
            <a:chOff x="484414" y="6016857"/>
            <a:chExt cx="8202386" cy="531608"/>
          </a:xfrm>
        </p:grpSpPr>
        <p:sp>
          <p:nvSpPr>
            <p:cNvPr id="6" name="TextBox 5"/>
            <p:cNvSpPr txBox="1"/>
            <p:nvPr/>
          </p:nvSpPr>
          <p:spPr>
            <a:xfrm>
              <a:off x="484414" y="6016857"/>
              <a:ext cx="360226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>
                      <a:lumMod val="50000"/>
                    </a:schemeClr>
                  </a:solidFill>
                </a:rPr>
                <a:t>Compassion &amp; Mercy</a:t>
              </a:r>
              <a:endParaRPr lang="en-US" sz="28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6025245"/>
              <a:ext cx="22098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Bold ITC" panose="020B0907030504020204" pitchFamily="34" charset="0"/>
                </a:rPr>
                <a:t>REJOICE</a:t>
              </a:r>
              <a:endParaRPr lang="en-US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6" idx="3"/>
              <a:endCxn id="8" idx="1"/>
            </p:cNvCxnSpPr>
            <p:nvPr/>
          </p:nvCxnSpPr>
          <p:spPr>
            <a:xfrm>
              <a:off x="4086682" y="6278467"/>
              <a:ext cx="2390318" cy="83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t="8539" r="11508" b="37590"/>
          <a:stretch/>
        </p:blipFill>
        <p:spPr bwMode="auto">
          <a:xfrm>
            <a:off x="3673929" y="359229"/>
            <a:ext cx="1796142" cy="12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3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smtClean="0"/>
              <a:t>God’s Pardon &amp; A New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4999"/>
            <a:ext cx="5715000" cy="358140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“Born Again” (Jn. 3:3)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“Born of water and the Spirit” (Jn. 3:5)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“Enter the kingdom of God” (Jn. 3:5)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84415" y="76200"/>
            <a:ext cx="2868386" cy="1190747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Maintain a</a:t>
            </a:r>
          </a:p>
          <a:p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Tender Conscience</a:t>
            </a:r>
            <a:endParaRPr lang="en-US" sz="2800" kern="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0574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kern="0" dirty="0" smtClean="0">
                <a:solidFill>
                  <a:srgbClr val="FFFFFF"/>
                </a:solidFill>
              </a:rPr>
              <a:t>Our iniquity is </a:t>
            </a:r>
            <a:r>
              <a:rPr lang="en-US" kern="0" dirty="0">
                <a:solidFill>
                  <a:srgbClr val="FFFFFF"/>
                </a:solidFill>
              </a:rPr>
              <a:t>before God (Ps. 90:8)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US" kern="0" dirty="0" smtClean="0">
                <a:solidFill>
                  <a:srgbClr val="FFFFFF"/>
                </a:solidFill>
              </a:rPr>
              <a:t>Our sin angers </a:t>
            </a:r>
            <a:r>
              <a:rPr lang="en-US" kern="0" dirty="0">
                <a:solidFill>
                  <a:srgbClr val="FFFFFF"/>
                </a:solidFill>
              </a:rPr>
              <a:t>God (Ps. 90:7, 9)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FFFFFF"/>
                </a:solidFill>
              </a:rPr>
              <a:t>Accept responsibility for your </a:t>
            </a:r>
            <a:r>
              <a:rPr lang="en-US" kern="0" dirty="0" smtClean="0">
                <a:solidFill>
                  <a:srgbClr val="FFFFFF"/>
                </a:solidFill>
              </a:rPr>
              <a:t>sin</a:t>
            </a:r>
            <a:br>
              <a:rPr lang="en-US" kern="0" dirty="0" smtClean="0">
                <a:solidFill>
                  <a:srgbClr val="FFFFFF"/>
                </a:solidFill>
              </a:rPr>
            </a:br>
            <a:r>
              <a:rPr lang="en-US" kern="0" dirty="0" smtClean="0">
                <a:solidFill>
                  <a:srgbClr val="FFFFFF"/>
                </a:solidFill>
              </a:rPr>
              <a:t>(Ps</a:t>
            </a:r>
            <a:r>
              <a:rPr lang="en-US" kern="0" dirty="0">
                <a:solidFill>
                  <a:srgbClr val="FFFFFF"/>
                </a:solidFill>
              </a:rPr>
              <a:t>. 51:1-4; 2 Sam. 24:10)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FFFFFF"/>
                </a:solidFill>
              </a:rPr>
              <a:t>Pursue forgiveness for His name’s </a:t>
            </a:r>
            <a:r>
              <a:rPr lang="en-US" kern="0" dirty="0" smtClean="0">
                <a:solidFill>
                  <a:srgbClr val="FFFFFF"/>
                </a:solidFill>
              </a:rPr>
              <a:t>sake</a:t>
            </a:r>
            <a:br>
              <a:rPr lang="en-US" kern="0" dirty="0" smtClean="0">
                <a:solidFill>
                  <a:srgbClr val="FFFFFF"/>
                </a:solidFill>
              </a:rPr>
            </a:br>
            <a:r>
              <a:rPr lang="en-US" kern="0" dirty="0" smtClean="0">
                <a:solidFill>
                  <a:srgbClr val="FFFFFF"/>
                </a:solidFill>
              </a:rPr>
              <a:t>(Ps</a:t>
            </a:r>
            <a:r>
              <a:rPr lang="en-US" kern="0" dirty="0">
                <a:solidFill>
                  <a:srgbClr val="FFFFFF"/>
                </a:solidFill>
              </a:rPr>
              <a:t>. 25:11; 23:3)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FFFFFF"/>
                </a:solidFill>
              </a:rPr>
              <a:t>Dominate sin and retrain the </a:t>
            </a:r>
            <a:r>
              <a:rPr lang="en-US" kern="0" dirty="0" smtClean="0">
                <a:solidFill>
                  <a:srgbClr val="FFFFFF"/>
                </a:solidFill>
              </a:rPr>
              <a:t>heart</a:t>
            </a:r>
            <a:br>
              <a:rPr lang="en-US" kern="0" dirty="0" smtClean="0">
                <a:solidFill>
                  <a:srgbClr val="FFFFFF"/>
                </a:solidFill>
              </a:rPr>
            </a:br>
            <a:r>
              <a:rPr lang="en-US" kern="0" dirty="0" smtClean="0">
                <a:solidFill>
                  <a:srgbClr val="FFFFFF"/>
                </a:solidFill>
              </a:rPr>
              <a:t>(Ps</a:t>
            </a:r>
            <a:r>
              <a:rPr lang="en-US" kern="0" dirty="0">
                <a:solidFill>
                  <a:srgbClr val="FFFFFF"/>
                </a:solidFill>
              </a:rPr>
              <a:t>. 19:12-14)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6478" r="12575" b="36611"/>
          <a:stretch/>
        </p:blipFill>
        <p:spPr bwMode="auto">
          <a:xfrm>
            <a:off x="3641271" y="381000"/>
            <a:ext cx="1877786" cy="133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1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232</Words>
  <Application>Microsoft Office PowerPoint</Application>
  <PresentationFormat>On-screen Show (4:3)</PresentationFormat>
  <Paragraphs>50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Adobe Gothic Std B</vt:lpstr>
      <vt:lpstr>Eras Bold ITC</vt:lpstr>
      <vt:lpstr>Courier New</vt:lpstr>
      <vt:lpstr>Berlin Sans FB Demi</vt:lpstr>
      <vt:lpstr>Wingdings</vt:lpstr>
      <vt:lpstr>ＭＳ Ｐゴシック</vt:lpstr>
      <vt:lpstr>Candara</vt:lpstr>
      <vt:lpstr>Calibri</vt:lpstr>
      <vt:lpstr>Default Design</vt:lpstr>
      <vt:lpstr>Custom Design</vt:lpstr>
      <vt:lpstr>1_Custom Design</vt:lpstr>
      <vt:lpstr>2_Custom Design</vt:lpstr>
      <vt:lpstr>PowerPoint Presentation</vt:lpstr>
      <vt:lpstr>PowerPoint Presentation</vt:lpstr>
      <vt:lpstr>Psalm 90:12</vt:lpstr>
      <vt:lpstr>The  “Old man”  in this New Year?</vt:lpstr>
      <vt:lpstr>PowerPoint Presentation</vt:lpstr>
      <vt:lpstr>How To Live As The New Man This New Year!</vt:lpstr>
      <vt:lpstr>PowerPoint Presentation</vt:lpstr>
      <vt:lpstr>God’s Pardon &amp; A New Beginning</vt:lpstr>
      <vt:lpstr>PowerPoint Presentation</vt:lpstr>
      <vt:lpstr>A New Year For A New You?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163</cp:revision>
  <dcterms:created xsi:type="dcterms:W3CDTF">2005-04-15T19:25:47Z</dcterms:created>
  <dcterms:modified xsi:type="dcterms:W3CDTF">2015-01-02T21:34:42Z</dcterms:modified>
</cp:coreProperties>
</file>